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68" r:id="rId2"/>
    <p:sldId id="256" r:id="rId3"/>
    <p:sldId id="257" r:id="rId4"/>
    <p:sldId id="258" r:id="rId5"/>
    <p:sldId id="259" r:id="rId6"/>
    <p:sldId id="260" r:id="rId7"/>
    <p:sldId id="261" r:id="rId8"/>
    <p:sldId id="262" r:id="rId9"/>
    <p:sldId id="263" r:id="rId10"/>
    <p:sldId id="264" r:id="rId11"/>
    <p:sldId id="265" r:id="rId12"/>
    <p:sldId id="266" r:id="rId13"/>
    <p:sldId id="26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81688" autoAdjust="0"/>
  </p:normalViewPr>
  <p:slideViewPr>
    <p:cSldViewPr snapToGrid="0">
      <p:cViewPr varScale="1">
        <p:scale>
          <a:sx n="65" d="100"/>
          <a:sy n="65" d="100"/>
        </p:scale>
        <p:origin x="73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CCB911-59A7-4D0F-AA41-BECC8D037D69}" type="datetimeFigureOut">
              <a:rPr lang="en-US" smtClean="0"/>
              <a:t>22-Mar-19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442877-5E43-4C33-B95C-0845FB63471B}" type="slidenum">
              <a:rPr lang="en-US" smtClean="0"/>
              <a:t>‹#›</a:t>
            </a:fld>
            <a:endParaRPr lang="en-US"/>
          </a:p>
        </p:txBody>
      </p:sp>
    </p:spTree>
    <p:extLst>
      <p:ext uri="{BB962C8B-B14F-4D97-AF65-F5344CB8AC3E}">
        <p14:creationId xmlns:p14="http://schemas.microsoft.com/office/powerpoint/2010/main" val="23192523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accordance with the Environmental Protection Agency, one vehicle emits over 4.6 tons of carbon dioxide annually. </a:t>
            </a:r>
          </a:p>
          <a:p>
            <a:r>
              <a:rPr lang="en-US" sz="1200" kern="1200" dirty="0" smtClean="0">
                <a:solidFill>
                  <a:schemeClr val="tx1"/>
                </a:solidFill>
                <a:effectLst/>
                <a:latin typeface="+mn-lt"/>
                <a:ea typeface="+mn-ea"/>
                <a:cs typeface="+mn-cs"/>
              </a:rPr>
              <a:t>Most of the people only have the knowledge that vehicles affect the quality of the air but do not realize its contribution to pollution.</a:t>
            </a:r>
            <a:endParaRPr lang="en-US" dirty="0"/>
          </a:p>
        </p:txBody>
      </p:sp>
      <p:sp>
        <p:nvSpPr>
          <p:cNvPr id="4" name="Slide Number Placeholder 3"/>
          <p:cNvSpPr>
            <a:spLocks noGrp="1"/>
          </p:cNvSpPr>
          <p:nvPr>
            <p:ph type="sldNum" sz="quarter" idx="10"/>
          </p:nvPr>
        </p:nvSpPr>
        <p:spPr/>
        <p:txBody>
          <a:bodyPr/>
          <a:lstStyle/>
          <a:p>
            <a:fld id="{74442877-5E43-4C33-B95C-0845FB63471B}" type="slidenum">
              <a:rPr lang="en-US" smtClean="0"/>
              <a:t>5</a:t>
            </a:fld>
            <a:endParaRPr lang="en-US"/>
          </a:p>
        </p:txBody>
      </p:sp>
    </p:spTree>
    <p:extLst>
      <p:ext uri="{BB962C8B-B14F-4D97-AF65-F5344CB8AC3E}">
        <p14:creationId xmlns:p14="http://schemas.microsoft.com/office/powerpoint/2010/main" val="1014886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Anthropogenic noise has the capability of disrupting severely the communication of the species by acoustic masking or interferences. For instance, a study conducted by Parris and Schneider (2008) discovered that Grey Shrike-thrush (Bird) sang in regions with traffic noise at a higher frequency as compared to Grey Fantail and probability of detecting either of the species substantially declined with increasing traffic volume and noise (Parris &amp; Schneider, 2009).</a:t>
            </a:r>
          </a:p>
          <a:p>
            <a:endParaRPr lang="en-US" dirty="0"/>
          </a:p>
        </p:txBody>
      </p:sp>
      <p:sp>
        <p:nvSpPr>
          <p:cNvPr id="4" name="Slide Number Placeholder 3"/>
          <p:cNvSpPr>
            <a:spLocks noGrp="1"/>
          </p:cNvSpPr>
          <p:nvPr>
            <p:ph type="sldNum" sz="quarter" idx="10"/>
          </p:nvPr>
        </p:nvSpPr>
        <p:spPr/>
        <p:txBody>
          <a:bodyPr/>
          <a:lstStyle/>
          <a:p>
            <a:fld id="{74442877-5E43-4C33-B95C-0845FB63471B}" type="slidenum">
              <a:rPr lang="en-US" smtClean="0"/>
              <a:t>7</a:t>
            </a:fld>
            <a:endParaRPr lang="en-US"/>
          </a:p>
        </p:txBody>
      </p:sp>
    </p:spTree>
    <p:extLst>
      <p:ext uri="{BB962C8B-B14F-4D97-AF65-F5344CB8AC3E}">
        <p14:creationId xmlns:p14="http://schemas.microsoft.com/office/powerpoint/2010/main" val="3325676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Greenhouses gases usually trap the heat in the atmosphere which leads to a rising in temperature across the globe. The burning of fossil fuels such as diesel or gasoline causes an increase in temperature by 0.6 degrees delicious and continue to increase in the coming decades (Green, 2018).</a:t>
            </a:r>
            <a:endParaRPr lang="en-US" dirty="0"/>
          </a:p>
        </p:txBody>
      </p:sp>
      <p:sp>
        <p:nvSpPr>
          <p:cNvPr id="4" name="Slide Number Placeholder 3"/>
          <p:cNvSpPr>
            <a:spLocks noGrp="1"/>
          </p:cNvSpPr>
          <p:nvPr>
            <p:ph type="sldNum" sz="quarter" idx="10"/>
          </p:nvPr>
        </p:nvSpPr>
        <p:spPr/>
        <p:txBody>
          <a:bodyPr/>
          <a:lstStyle/>
          <a:p>
            <a:fld id="{74442877-5E43-4C33-B95C-0845FB63471B}" type="slidenum">
              <a:rPr lang="en-US" smtClean="0"/>
              <a:t>8</a:t>
            </a:fld>
            <a:endParaRPr lang="en-US"/>
          </a:p>
        </p:txBody>
      </p:sp>
    </p:spTree>
    <p:extLst>
      <p:ext uri="{BB962C8B-B14F-4D97-AF65-F5344CB8AC3E}">
        <p14:creationId xmlns:p14="http://schemas.microsoft.com/office/powerpoint/2010/main" val="34513472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Ozone layer guards the earth against Ultraviolet sun radiation which is harmful.</a:t>
            </a:r>
          </a:p>
          <a:p>
            <a:r>
              <a:rPr lang="en-US" sz="1200" kern="1200" dirty="0" smtClean="0">
                <a:solidFill>
                  <a:schemeClr val="tx1"/>
                </a:solidFill>
                <a:effectLst/>
                <a:latin typeface="+mn-lt"/>
                <a:ea typeface="+mn-ea"/>
                <a:cs typeface="+mn-cs"/>
              </a:rPr>
              <a:t>Acid rain causes devastating effects to the environment such as damaging forests, crops and buildings.</a:t>
            </a:r>
          </a:p>
          <a:p>
            <a:r>
              <a:rPr lang="en-US" sz="1200" kern="1200" dirty="0" smtClean="0">
                <a:solidFill>
                  <a:schemeClr val="tx1"/>
                </a:solidFill>
                <a:effectLst/>
                <a:latin typeface="+mn-lt"/>
                <a:ea typeface="+mn-ea"/>
                <a:cs typeface="+mn-cs"/>
              </a:rPr>
              <a:t>Fuel and oil spills from trucks and cars percolate into the soil adjacent to the highways. Discarded fuels or Oil spills from transit shipping contaminate rivers, lakes, wetlands and ocean (Green, 2018).</a:t>
            </a:r>
          </a:p>
          <a:p>
            <a:endParaRPr lang="en-US" dirty="0"/>
          </a:p>
        </p:txBody>
      </p:sp>
      <p:sp>
        <p:nvSpPr>
          <p:cNvPr id="4" name="Slide Number Placeholder 3"/>
          <p:cNvSpPr>
            <a:spLocks noGrp="1"/>
          </p:cNvSpPr>
          <p:nvPr>
            <p:ph type="sldNum" sz="quarter" idx="10"/>
          </p:nvPr>
        </p:nvSpPr>
        <p:spPr/>
        <p:txBody>
          <a:bodyPr/>
          <a:lstStyle/>
          <a:p>
            <a:fld id="{74442877-5E43-4C33-B95C-0845FB63471B}" type="slidenum">
              <a:rPr lang="en-US" smtClean="0"/>
              <a:t>9</a:t>
            </a:fld>
            <a:endParaRPr lang="en-US"/>
          </a:p>
        </p:txBody>
      </p:sp>
    </p:spTree>
    <p:extLst>
      <p:ext uri="{BB962C8B-B14F-4D97-AF65-F5344CB8AC3E}">
        <p14:creationId xmlns:p14="http://schemas.microsoft.com/office/powerpoint/2010/main" val="15826748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 in our daily driving habit can greatly reduce pollution to the environment such as;</a:t>
            </a:r>
          </a:p>
          <a:p>
            <a:r>
              <a:rPr lang="en-US" dirty="0" smtClean="0"/>
              <a:t>Switching off the engine when it is parked saves fuel and reduces pollution.</a:t>
            </a:r>
          </a:p>
          <a:p>
            <a:r>
              <a:rPr lang="en-US" dirty="0" smtClean="0"/>
              <a:t>Using other alternative such as cycling or walking for the shorter journey will not only reduce the devastating impacts on the environment but it will also be good for your health.</a:t>
            </a:r>
          </a:p>
          <a:p>
            <a:r>
              <a:rPr lang="en-US" dirty="0" smtClean="0"/>
              <a:t>Routine maintenance of the vehicle helps in reducing the impact of the vehicle on the quality of the air</a:t>
            </a:r>
          </a:p>
          <a:p>
            <a:endParaRPr lang="en-US" dirty="0"/>
          </a:p>
        </p:txBody>
      </p:sp>
      <p:sp>
        <p:nvSpPr>
          <p:cNvPr id="4" name="Slide Number Placeholder 3"/>
          <p:cNvSpPr>
            <a:spLocks noGrp="1"/>
          </p:cNvSpPr>
          <p:nvPr>
            <p:ph type="sldNum" sz="quarter" idx="10"/>
          </p:nvPr>
        </p:nvSpPr>
        <p:spPr/>
        <p:txBody>
          <a:bodyPr/>
          <a:lstStyle/>
          <a:p>
            <a:fld id="{74442877-5E43-4C33-B95C-0845FB63471B}" type="slidenum">
              <a:rPr lang="en-US" smtClean="0"/>
              <a:t>11</a:t>
            </a:fld>
            <a:endParaRPr lang="en-US"/>
          </a:p>
        </p:txBody>
      </p:sp>
    </p:spTree>
    <p:extLst>
      <p:ext uri="{BB962C8B-B14F-4D97-AF65-F5344CB8AC3E}">
        <p14:creationId xmlns:p14="http://schemas.microsoft.com/office/powerpoint/2010/main" val="37636721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AD30DF2-642D-431F-9E9C-BD3BBA5EAE22}" type="datetimeFigureOut">
              <a:rPr lang="en-US" smtClean="0"/>
              <a:t>22-Mar-19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D90CD-5E07-41AC-A8EE-F6829211046A}" type="slidenum">
              <a:rPr lang="en-US" smtClean="0"/>
              <a:t>‹#›</a:t>
            </a:fld>
            <a:endParaRPr lang="en-US"/>
          </a:p>
        </p:txBody>
      </p:sp>
    </p:spTree>
    <p:extLst>
      <p:ext uri="{BB962C8B-B14F-4D97-AF65-F5344CB8AC3E}">
        <p14:creationId xmlns:p14="http://schemas.microsoft.com/office/powerpoint/2010/main" val="2145766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AD30DF2-642D-431F-9E9C-BD3BBA5EAE22}" type="datetimeFigureOut">
              <a:rPr lang="en-US" smtClean="0"/>
              <a:t>22-Mar-19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D90CD-5E07-41AC-A8EE-F6829211046A}" type="slidenum">
              <a:rPr lang="en-US" smtClean="0"/>
              <a:t>‹#›</a:t>
            </a:fld>
            <a:endParaRPr lang="en-US"/>
          </a:p>
        </p:txBody>
      </p:sp>
    </p:spTree>
    <p:extLst>
      <p:ext uri="{BB962C8B-B14F-4D97-AF65-F5344CB8AC3E}">
        <p14:creationId xmlns:p14="http://schemas.microsoft.com/office/powerpoint/2010/main" val="2372887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D30DF2-642D-431F-9E9C-BD3BBA5EAE22}" type="datetimeFigureOut">
              <a:rPr lang="en-US" smtClean="0"/>
              <a:t>22-Mar-19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D90CD-5E07-41AC-A8EE-F6829211046A}" type="slidenum">
              <a:rPr lang="en-US" smtClean="0"/>
              <a:t>‹#›</a:t>
            </a:fld>
            <a:endParaRPr lang="en-US"/>
          </a:p>
        </p:txBody>
      </p:sp>
    </p:spTree>
    <p:extLst>
      <p:ext uri="{BB962C8B-B14F-4D97-AF65-F5344CB8AC3E}">
        <p14:creationId xmlns:p14="http://schemas.microsoft.com/office/powerpoint/2010/main" val="1764264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AD30DF2-642D-431F-9E9C-BD3BBA5EAE22}" type="datetimeFigureOut">
              <a:rPr lang="en-US" smtClean="0"/>
              <a:t>22-Mar-19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6D90CD-5E07-41AC-A8EE-F6829211046A}" type="slidenum">
              <a:rPr lang="en-US" smtClean="0"/>
              <a:t>‹#›</a:t>
            </a:fld>
            <a:endParaRPr lang="en-US"/>
          </a:p>
        </p:txBody>
      </p:sp>
    </p:spTree>
    <p:extLst>
      <p:ext uri="{BB962C8B-B14F-4D97-AF65-F5344CB8AC3E}">
        <p14:creationId xmlns:p14="http://schemas.microsoft.com/office/powerpoint/2010/main" val="23059754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AD30DF2-642D-431F-9E9C-BD3BBA5EAE22}" type="datetimeFigureOut">
              <a:rPr lang="en-US" smtClean="0"/>
              <a:t>22-Mar-19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6D90CD-5E07-41AC-A8EE-F6829211046A}" type="slidenum">
              <a:rPr lang="en-US" smtClean="0"/>
              <a:t>‹#›</a:t>
            </a:fld>
            <a:endParaRPr lang="en-US"/>
          </a:p>
        </p:txBody>
      </p:sp>
    </p:spTree>
    <p:extLst>
      <p:ext uri="{BB962C8B-B14F-4D97-AF65-F5344CB8AC3E}">
        <p14:creationId xmlns:p14="http://schemas.microsoft.com/office/powerpoint/2010/main" val="34627299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AD30DF2-642D-431F-9E9C-BD3BBA5EAE22}" type="datetimeFigureOut">
              <a:rPr lang="en-US" smtClean="0"/>
              <a:t>22-Mar-19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46D90CD-5E07-41AC-A8EE-F6829211046A}" type="slidenum">
              <a:rPr lang="en-US" smtClean="0"/>
              <a:t>‹#›</a:t>
            </a:fld>
            <a:endParaRPr lang="en-US"/>
          </a:p>
        </p:txBody>
      </p:sp>
    </p:spTree>
    <p:extLst>
      <p:ext uri="{BB962C8B-B14F-4D97-AF65-F5344CB8AC3E}">
        <p14:creationId xmlns:p14="http://schemas.microsoft.com/office/powerpoint/2010/main" val="1187018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D30DF2-642D-431F-9E9C-BD3BBA5EAE22}" type="datetimeFigureOut">
              <a:rPr lang="en-US" smtClean="0"/>
              <a:t>22-Mar-19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6D90CD-5E07-41AC-A8EE-F6829211046A}" type="slidenum">
              <a:rPr lang="en-US" smtClean="0"/>
              <a:t>‹#›</a:t>
            </a:fld>
            <a:endParaRPr lang="en-US"/>
          </a:p>
        </p:txBody>
      </p:sp>
    </p:spTree>
    <p:extLst>
      <p:ext uri="{BB962C8B-B14F-4D97-AF65-F5344CB8AC3E}">
        <p14:creationId xmlns:p14="http://schemas.microsoft.com/office/powerpoint/2010/main" val="1572807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D30DF2-642D-431F-9E9C-BD3BBA5EAE22}" type="datetimeFigureOut">
              <a:rPr lang="en-US" smtClean="0"/>
              <a:t>22-Mar-19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6D90CD-5E07-41AC-A8EE-F6829211046A}" type="slidenum">
              <a:rPr lang="en-US" smtClean="0"/>
              <a:t>‹#›</a:t>
            </a:fld>
            <a:endParaRPr lang="en-US"/>
          </a:p>
        </p:txBody>
      </p:sp>
    </p:spTree>
    <p:extLst>
      <p:ext uri="{BB962C8B-B14F-4D97-AF65-F5344CB8AC3E}">
        <p14:creationId xmlns:p14="http://schemas.microsoft.com/office/powerpoint/2010/main" val="34249576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AD30DF2-642D-431F-9E9C-BD3BBA5EAE22}" type="datetimeFigureOut">
              <a:rPr lang="en-US" smtClean="0"/>
              <a:t>22-Mar-19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6D90CD-5E07-41AC-A8EE-F6829211046A}" type="slidenum">
              <a:rPr lang="en-US" smtClean="0"/>
              <a:t>‹#›</a:t>
            </a:fld>
            <a:endParaRPr lang="en-US"/>
          </a:p>
        </p:txBody>
      </p:sp>
    </p:spTree>
    <p:extLst>
      <p:ext uri="{BB962C8B-B14F-4D97-AF65-F5344CB8AC3E}">
        <p14:creationId xmlns:p14="http://schemas.microsoft.com/office/powerpoint/2010/main" val="2334328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D30DF2-642D-431F-9E9C-BD3BBA5EAE22}" type="datetimeFigureOut">
              <a:rPr lang="en-US" smtClean="0"/>
              <a:t>22-Mar-19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D90CD-5E07-41AC-A8EE-F6829211046A}" type="slidenum">
              <a:rPr lang="en-US" smtClean="0"/>
              <a:t>‹#›</a:t>
            </a:fld>
            <a:endParaRPr lang="en-US"/>
          </a:p>
        </p:txBody>
      </p:sp>
    </p:spTree>
    <p:extLst>
      <p:ext uri="{BB962C8B-B14F-4D97-AF65-F5344CB8AC3E}">
        <p14:creationId xmlns:p14="http://schemas.microsoft.com/office/powerpoint/2010/main" val="2182053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D30DF2-642D-431F-9E9C-BD3BBA5EAE22}" type="datetimeFigureOut">
              <a:rPr lang="en-US" smtClean="0"/>
              <a:t>22-Mar-19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D90CD-5E07-41AC-A8EE-F6829211046A}"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5057030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D30DF2-642D-431F-9E9C-BD3BBA5EAE22}" type="datetimeFigureOut">
              <a:rPr lang="en-US" smtClean="0"/>
              <a:t>22-Mar-19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D90CD-5E07-41AC-A8EE-F6829211046A}" type="slidenum">
              <a:rPr lang="en-US" smtClean="0"/>
              <a:t>‹#›</a:t>
            </a:fld>
            <a:endParaRPr lang="en-US"/>
          </a:p>
        </p:txBody>
      </p:sp>
    </p:spTree>
    <p:extLst>
      <p:ext uri="{BB962C8B-B14F-4D97-AF65-F5344CB8AC3E}">
        <p14:creationId xmlns:p14="http://schemas.microsoft.com/office/powerpoint/2010/main" val="9483553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D30DF2-642D-431F-9E9C-BD3BBA5EAE22}" type="datetimeFigureOut">
              <a:rPr lang="en-US" smtClean="0"/>
              <a:t>22-Mar-19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D90CD-5E07-41AC-A8EE-F6829211046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1965823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AD30DF2-642D-431F-9E9C-BD3BBA5EAE22}" type="datetimeFigureOut">
              <a:rPr lang="en-US" smtClean="0"/>
              <a:t>22-Mar-19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D90CD-5E07-41AC-A8EE-F6829211046A}" type="slidenum">
              <a:rPr lang="en-US" smtClean="0"/>
              <a:t>‹#›</a:t>
            </a:fld>
            <a:endParaRPr lang="en-US"/>
          </a:p>
        </p:txBody>
      </p:sp>
    </p:spTree>
    <p:extLst>
      <p:ext uri="{BB962C8B-B14F-4D97-AF65-F5344CB8AC3E}">
        <p14:creationId xmlns:p14="http://schemas.microsoft.com/office/powerpoint/2010/main" val="25363842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AD30DF2-642D-431F-9E9C-BD3BBA5EAE22}" type="datetimeFigureOut">
              <a:rPr lang="en-US" smtClean="0"/>
              <a:t>22-Mar-19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D90CD-5E07-41AC-A8EE-F6829211046A}" type="slidenum">
              <a:rPr lang="en-US" smtClean="0"/>
              <a:t>‹#›</a:t>
            </a:fld>
            <a:endParaRPr lang="en-US"/>
          </a:p>
        </p:txBody>
      </p:sp>
    </p:spTree>
    <p:extLst>
      <p:ext uri="{BB962C8B-B14F-4D97-AF65-F5344CB8AC3E}">
        <p14:creationId xmlns:p14="http://schemas.microsoft.com/office/powerpoint/2010/main" val="39367069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AD30DF2-642D-431F-9E9C-BD3BBA5EAE22}" type="datetimeFigureOut">
              <a:rPr lang="en-US" smtClean="0"/>
              <a:t>22-Mar-19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6D90CD-5E07-41AC-A8EE-F6829211046A}" type="slidenum">
              <a:rPr lang="en-US" smtClean="0"/>
              <a:t>‹#›</a:t>
            </a:fld>
            <a:endParaRPr lang="en-US"/>
          </a:p>
        </p:txBody>
      </p:sp>
    </p:spTree>
    <p:extLst>
      <p:ext uri="{BB962C8B-B14F-4D97-AF65-F5344CB8AC3E}">
        <p14:creationId xmlns:p14="http://schemas.microsoft.com/office/powerpoint/2010/main" val="28055314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8AD30DF2-642D-431F-9E9C-BD3BBA5EAE22}" type="datetimeFigureOut">
              <a:rPr lang="en-US" smtClean="0"/>
              <a:t>22-Mar-19</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46D90CD-5E07-41AC-A8EE-F6829211046A}" type="slidenum">
              <a:rPr lang="en-US" smtClean="0"/>
              <a:t>‹#›</a:t>
            </a:fld>
            <a:endParaRPr lang="en-US"/>
          </a:p>
        </p:txBody>
      </p:sp>
    </p:spTree>
    <p:extLst>
      <p:ext uri="{BB962C8B-B14F-4D97-AF65-F5344CB8AC3E}">
        <p14:creationId xmlns:p14="http://schemas.microsoft.com/office/powerpoint/2010/main" val="85933474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0365" y="1246189"/>
            <a:ext cx="8596668" cy="3880773"/>
          </a:xfrm>
        </p:spPr>
        <p:txBody>
          <a:bodyPr>
            <a:normAutofit/>
          </a:bodyPr>
          <a:lstStyle/>
          <a:p>
            <a:pPr marL="0" indent="0" algn="ctr">
              <a:buNone/>
            </a:pPr>
            <a:r>
              <a:rPr lang="en-US" sz="3600" b="1" dirty="0">
                <a:latin typeface="Times New Roman" panose="02020603050405020304" pitchFamily="18" charset="0"/>
                <a:cs typeface="Times New Roman" panose="02020603050405020304" pitchFamily="18" charset="0"/>
              </a:rPr>
              <a:t>Human Impact on Climate </a:t>
            </a:r>
            <a:r>
              <a:rPr lang="en-US" sz="3600" b="1" dirty="0" smtClean="0">
                <a:latin typeface="Times New Roman" panose="02020603050405020304" pitchFamily="18" charset="0"/>
                <a:cs typeface="Times New Roman" panose="02020603050405020304" pitchFamily="18" charset="0"/>
              </a:rPr>
              <a:t>Change</a:t>
            </a:r>
          </a:p>
          <a:p>
            <a:pPr marL="0" indent="0" algn="ctr">
              <a:buNone/>
            </a:pPr>
            <a:endParaRPr lang="en-US" sz="3600" b="1" dirty="0">
              <a:latin typeface="Times New Roman" panose="02020603050405020304" pitchFamily="18" charset="0"/>
              <a:cs typeface="Times New Roman" panose="02020603050405020304" pitchFamily="18" charset="0"/>
            </a:endParaRPr>
          </a:p>
          <a:p>
            <a:pPr marL="0" indent="0" algn="ctr">
              <a:buNone/>
            </a:pPr>
            <a:r>
              <a:rPr lang="en-US" sz="3600" b="1" dirty="0" smtClean="0">
                <a:latin typeface="Times New Roman" panose="02020603050405020304" pitchFamily="18" charset="0"/>
                <a:cs typeface="Times New Roman" panose="02020603050405020304" pitchFamily="18" charset="0"/>
              </a:rPr>
              <a:t>Student’s Name:</a:t>
            </a:r>
          </a:p>
          <a:p>
            <a:pPr marL="0" indent="0" algn="ctr">
              <a:buNone/>
            </a:pPr>
            <a:endParaRPr lang="en-US" sz="3600" b="1" dirty="0" smtClean="0">
              <a:latin typeface="Times New Roman" panose="02020603050405020304" pitchFamily="18" charset="0"/>
              <a:cs typeface="Times New Roman" panose="02020603050405020304" pitchFamily="18" charset="0"/>
            </a:endParaRPr>
          </a:p>
          <a:p>
            <a:pPr marL="0" indent="0" algn="ctr">
              <a:buNone/>
            </a:pPr>
            <a:r>
              <a:rPr lang="en-US" sz="3600" b="1" dirty="0" smtClean="0">
                <a:latin typeface="Times New Roman" panose="02020603050405020304" pitchFamily="18" charset="0"/>
                <a:cs typeface="Times New Roman" panose="02020603050405020304" pitchFamily="18" charset="0"/>
              </a:rPr>
              <a:t>Institutional Affiliation</a:t>
            </a:r>
            <a:endParaRPr lang="en-US"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33470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77334" y="609600"/>
            <a:ext cx="8596668" cy="903890"/>
          </a:xfrm>
        </p:spPr>
        <p:txBody>
          <a:bodyPr>
            <a:normAutofit/>
          </a:bodyPr>
          <a:lstStyle/>
          <a:p>
            <a:pPr algn="ctr"/>
            <a:r>
              <a:rPr lang="en-US" sz="4000" b="1" dirty="0" smtClean="0">
                <a:solidFill>
                  <a:schemeClr val="tx1"/>
                </a:solidFill>
                <a:latin typeface="Times New Roman" panose="02020603050405020304" pitchFamily="18" charset="0"/>
                <a:cs typeface="Times New Roman" panose="02020603050405020304" pitchFamily="18" charset="0"/>
              </a:rPr>
              <a:t>INTRODUCTION</a:t>
            </a:r>
            <a:endParaRPr lang="en-US" sz="4000" b="1" dirty="0">
              <a:solidFill>
                <a:schemeClr val="tx1"/>
              </a:solidFill>
              <a:latin typeface="Times New Roman" panose="02020603050405020304" pitchFamily="18" charset="0"/>
              <a:cs typeface="Times New Roman" panose="02020603050405020304" pitchFamily="18" charset="0"/>
            </a:endParaRPr>
          </a:p>
        </p:txBody>
      </p:sp>
      <p:sp>
        <p:nvSpPr>
          <p:cNvPr id="5" name="Content Placeholder 4"/>
          <p:cNvSpPr>
            <a:spLocks noGrp="1"/>
          </p:cNvSpPr>
          <p:nvPr>
            <p:ph idx="1"/>
          </p:nvPr>
        </p:nvSpPr>
        <p:spPr>
          <a:xfrm>
            <a:off x="677334" y="1702677"/>
            <a:ext cx="9349535" cy="4338686"/>
          </a:xfrm>
        </p:spPr>
        <p:txBody>
          <a:bodyPr>
            <a:normAutofit/>
          </a:bodyPr>
          <a:lstStyle/>
          <a:p>
            <a:r>
              <a:rPr lang="en-US" sz="2800" dirty="0">
                <a:latin typeface="Times New Roman" panose="02020603050405020304" pitchFamily="18" charset="0"/>
                <a:cs typeface="Times New Roman" panose="02020603050405020304" pitchFamily="18" charset="0"/>
              </a:rPr>
              <a:t>Human impact during this era has been one of the driving forces to climate change. </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Daily </a:t>
            </a:r>
            <a:r>
              <a:rPr lang="en-US" sz="2800" dirty="0">
                <a:latin typeface="Times New Roman" panose="02020603050405020304" pitchFamily="18" charset="0"/>
                <a:cs typeface="Times New Roman" panose="02020603050405020304" pitchFamily="18" charset="0"/>
              </a:rPr>
              <a:t>activities have been causing changes in the atmosphere of the earth in the production of greenhouse gases that contributes highly to global warming</a:t>
            </a:r>
            <a:r>
              <a:rPr lang="en-US" sz="2800" dirty="0" smtClean="0">
                <a:latin typeface="Times New Roman" panose="02020603050405020304" pitchFamily="18" charset="0"/>
                <a:cs typeface="Times New Roman" panose="02020603050405020304" pitchFamily="18" charset="0"/>
              </a:rPr>
              <a:t>.</a:t>
            </a:r>
          </a:p>
          <a:p>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This presentation will explore the daily activities that have adverse effects on the environment, related statistics and ways of mitigating the menace.</a:t>
            </a: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116506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EVERYDAY ACTIVITY</a:t>
            </a:r>
            <a:endParaRPr lang="en-US" dirty="0"/>
          </a:p>
        </p:txBody>
      </p:sp>
      <p:sp>
        <p:nvSpPr>
          <p:cNvPr id="3" name="Content Placeholder 2"/>
          <p:cNvSpPr>
            <a:spLocks noGrp="1"/>
          </p:cNvSpPr>
          <p:nvPr>
            <p:ph idx="1"/>
          </p:nvPr>
        </p:nvSpPr>
        <p:spPr/>
        <p:txBody>
          <a:bodyPr/>
          <a:lstStyle/>
          <a:p>
            <a:r>
              <a:rPr lang="en-US" dirty="0"/>
              <a:t>Our lifestyle in the modern era impacts our environment in different or numerous ways. </a:t>
            </a:r>
            <a:endParaRPr lang="en-US" dirty="0" smtClean="0"/>
          </a:p>
          <a:p>
            <a:r>
              <a:rPr lang="en-US" dirty="0" smtClean="0"/>
              <a:t>There </a:t>
            </a:r>
            <a:r>
              <a:rPr lang="en-US" dirty="0"/>
              <a:t>are so many activities that influences or causes change in our climate change. The activity that I have decided to choose is driving cars. (Picture)</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01532" y="3837905"/>
            <a:ext cx="5563674" cy="2433646"/>
          </a:xfrm>
          <a:prstGeom prst="rect">
            <a:avLst/>
          </a:prstGeom>
        </p:spPr>
      </p:pic>
    </p:spTree>
    <p:extLst>
      <p:ext uri="{BB962C8B-B14F-4D97-AF65-F5344CB8AC3E}">
        <p14:creationId xmlns:p14="http://schemas.microsoft.com/office/powerpoint/2010/main" val="23382483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599"/>
            <a:ext cx="8596668" cy="1550989"/>
          </a:xfrm>
        </p:spPr>
        <p:txBody>
          <a:bodyPr>
            <a:normAutofit/>
          </a:bodyPr>
          <a:lstStyle/>
          <a:p>
            <a:pPr algn="ctr"/>
            <a:r>
              <a:rPr lang="en-US" sz="4000" b="1" dirty="0" smtClean="0">
                <a:solidFill>
                  <a:schemeClr val="tx1"/>
                </a:solidFill>
                <a:latin typeface="Times New Roman" panose="02020603050405020304" pitchFamily="18" charset="0"/>
                <a:cs typeface="Times New Roman" panose="02020603050405020304" pitchFamily="18" charset="0"/>
              </a:rPr>
              <a:t>REASONS FOR CHOOSING THE DRIVING VEHICLES</a:t>
            </a:r>
            <a:endParaRPr lang="en-US" sz="40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2160589"/>
            <a:ext cx="9239176" cy="4129852"/>
          </a:xfrm>
        </p:spPr>
        <p:txBody>
          <a:bodyPr>
            <a:normAutofit lnSpcReduction="10000"/>
          </a:bodyPr>
          <a:lstStyle/>
          <a:p>
            <a:r>
              <a:rPr lang="en-US" sz="2800" dirty="0">
                <a:latin typeface="Times New Roman" panose="02020603050405020304" pitchFamily="18" charset="0"/>
                <a:cs typeface="Times New Roman" panose="02020603050405020304" pitchFamily="18" charset="0"/>
              </a:rPr>
              <a:t>The reason as to why I choose driving as the activity that I think mostly influences or causes changes to the environment is because driving is one of the most common and prevalent activities that is done 24 hours in a day, 7 days in a week</a:t>
            </a:r>
            <a:r>
              <a:rPr lang="en-US" sz="2800" dirty="0" smtClean="0">
                <a:latin typeface="Times New Roman" panose="02020603050405020304" pitchFamily="18" charset="0"/>
                <a:cs typeface="Times New Roman" panose="02020603050405020304" pitchFamily="18" charset="0"/>
              </a:rPr>
              <a:t>.</a:t>
            </a:r>
          </a:p>
          <a:p>
            <a:r>
              <a:rPr lang="en-US" sz="2800" dirty="0" smtClean="0">
                <a:latin typeface="Times New Roman" panose="02020603050405020304" pitchFamily="18" charset="0"/>
                <a:cs typeface="Times New Roman" panose="02020603050405020304" pitchFamily="18" charset="0"/>
              </a:rPr>
              <a:t> </a:t>
            </a:r>
            <a:r>
              <a:rPr lang="en-US" sz="2800" dirty="0">
                <a:latin typeface="Times New Roman" panose="02020603050405020304" pitchFamily="18" charset="0"/>
                <a:cs typeface="Times New Roman" panose="02020603050405020304" pitchFamily="18" charset="0"/>
              </a:rPr>
              <a:t>In other words, in every second, millions of cars are being driven across the world</a:t>
            </a:r>
            <a:r>
              <a:rPr lang="en-US" sz="2800" dirty="0" smtClean="0">
                <a:latin typeface="Times New Roman" panose="02020603050405020304" pitchFamily="18" charset="0"/>
                <a:cs typeface="Times New Roman" panose="02020603050405020304" pitchFamily="18" charset="0"/>
              </a:rPr>
              <a:t>.</a:t>
            </a:r>
          </a:p>
          <a:p>
            <a:r>
              <a:rPr lang="en-US" sz="2800" dirty="0" smtClean="0">
                <a:latin typeface="Times New Roman" panose="02020603050405020304" pitchFamily="18" charset="0"/>
                <a:cs typeface="Times New Roman" panose="02020603050405020304" pitchFamily="18" charset="0"/>
              </a:rPr>
              <a:t>This form of activity greatly causes devastative impacts to the environment.</a:t>
            </a:r>
            <a:endParaRPr lang="en-US" sz="2800" dirty="0">
              <a:latin typeface="Times New Roman" panose="02020603050405020304" pitchFamily="18" charset="0"/>
              <a:cs typeface="Times New Roman" panose="02020603050405020304" pitchFamily="18" charset="0"/>
            </a:endParaRPr>
          </a:p>
          <a:p>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33664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39303"/>
          </a:xfrm>
        </p:spPr>
        <p:txBody>
          <a:bodyPr>
            <a:normAutofit fontScale="90000"/>
          </a:bodyPr>
          <a:lstStyle/>
          <a:p>
            <a:pPr algn="ctr"/>
            <a:r>
              <a:rPr lang="en-US" sz="4000" b="1" dirty="0" smtClean="0">
                <a:solidFill>
                  <a:schemeClr val="tx1"/>
                </a:solidFill>
                <a:latin typeface="Times New Roman" panose="02020603050405020304" pitchFamily="18" charset="0"/>
                <a:cs typeface="Times New Roman" panose="02020603050405020304" pitchFamily="18" charset="0"/>
              </a:rPr>
              <a:t>RATIONALE FOR THE ACTIVITY</a:t>
            </a:r>
            <a:r>
              <a:rPr lang="en-US" b="1" dirty="0" smtClean="0"/>
              <a:t/>
            </a:r>
            <a:br>
              <a:rPr lang="en-US" b="1" dirty="0" smtClean="0"/>
            </a:br>
            <a:endParaRPr lang="en-US" b="1" dirty="0"/>
          </a:p>
        </p:txBody>
      </p:sp>
      <p:sp>
        <p:nvSpPr>
          <p:cNvPr id="3" name="Content Placeholder 2"/>
          <p:cNvSpPr>
            <a:spLocks noGrp="1"/>
          </p:cNvSpPr>
          <p:nvPr>
            <p:ph idx="1"/>
          </p:nvPr>
        </p:nvSpPr>
        <p:spPr>
          <a:xfrm>
            <a:off x="677334" y="1548903"/>
            <a:ext cx="6172642" cy="4492459"/>
          </a:xfrm>
        </p:spPr>
        <p:txBody>
          <a:bodyPr>
            <a:normAutofit/>
          </a:bodyPr>
          <a:lstStyle/>
          <a:p>
            <a:r>
              <a:rPr lang="en-US" sz="3200" dirty="0">
                <a:latin typeface="Times New Roman" panose="02020603050405020304" pitchFamily="18" charset="0"/>
                <a:cs typeface="Times New Roman" panose="02020603050405020304" pitchFamily="18" charset="0"/>
              </a:rPr>
              <a:t>Driving is one of the primary means that people have a preference of when undertaking their daily activities</a:t>
            </a:r>
            <a:r>
              <a:rPr lang="en-US" sz="3200" dirty="0" smtClean="0">
                <a:latin typeface="Times New Roman" panose="02020603050405020304" pitchFamily="18" charset="0"/>
                <a:cs typeface="Times New Roman" panose="02020603050405020304" pitchFamily="18" charset="0"/>
              </a:rPr>
              <a:t>.</a:t>
            </a:r>
          </a:p>
          <a:p>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It is important to note that vehicles produce a third of the air pollution in the United States.</a:t>
            </a:r>
          </a:p>
          <a:p>
            <a:endParaRPr lang="en-US" sz="32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stretch>
            <a:fillRect/>
          </a:stretch>
        </p:blipFill>
        <p:spPr>
          <a:xfrm>
            <a:off x="6849976" y="1548903"/>
            <a:ext cx="5037224" cy="4315869"/>
          </a:xfrm>
          <a:prstGeom prst="rect">
            <a:avLst/>
          </a:prstGeom>
        </p:spPr>
      </p:pic>
    </p:spTree>
    <p:extLst>
      <p:ext uri="{BB962C8B-B14F-4D97-AF65-F5344CB8AC3E}">
        <p14:creationId xmlns:p14="http://schemas.microsoft.com/office/powerpoint/2010/main" val="2497427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346842"/>
            <a:ext cx="8596668" cy="867103"/>
          </a:xfrm>
        </p:spPr>
        <p:txBody>
          <a:bodyPr>
            <a:noAutofit/>
          </a:bodyPr>
          <a:lstStyle/>
          <a:p>
            <a:pPr algn="ctr"/>
            <a:r>
              <a:rPr lang="en-US" sz="4000" b="1" dirty="0" smtClean="0">
                <a:solidFill>
                  <a:schemeClr val="tx1"/>
                </a:solidFill>
                <a:latin typeface="Times New Roman" panose="02020603050405020304" pitchFamily="18" charset="0"/>
                <a:cs typeface="Times New Roman" panose="02020603050405020304" pitchFamily="18" charset="0"/>
              </a:rPr>
              <a:t>DISRUPTION TO HABITAT</a:t>
            </a:r>
            <a:r>
              <a:rPr lang="en-US" sz="4000" b="1" dirty="0">
                <a:solidFill>
                  <a:schemeClr val="tx1"/>
                </a:solidFill>
                <a:latin typeface="Times New Roman" panose="02020603050405020304" pitchFamily="18" charset="0"/>
                <a:cs typeface="Times New Roman" panose="02020603050405020304" pitchFamily="18" charset="0"/>
              </a:rPr>
              <a:t/>
            </a:r>
            <a:br>
              <a:rPr lang="en-US" sz="4000" b="1" dirty="0">
                <a:solidFill>
                  <a:schemeClr val="tx1"/>
                </a:solidFill>
                <a:latin typeface="Times New Roman" panose="02020603050405020304" pitchFamily="18" charset="0"/>
                <a:cs typeface="Times New Roman" panose="02020603050405020304" pitchFamily="18" charset="0"/>
              </a:rPr>
            </a:br>
            <a:endParaRPr lang="en-US" sz="40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213945"/>
            <a:ext cx="7173894" cy="4827417"/>
          </a:xfrm>
        </p:spPr>
        <p:txBody>
          <a:bodyPr>
            <a:normAutofit/>
          </a:bodyPr>
          <a:lstStyle/>
          <a:p>
            <a:r>
              <a:rPr lang="en-US" sz="2800" dirty="0">
                <a:latin typeface="Times New Roman" panose="02020603050405020304" pitchFamily="18" charset="0"/>
                <a:cs typeface="Times New Roman" panose="02020603050405020304" pitchFamily="18" charset="0"/>
              </a:rPr>
              <a:t>Roads are major causes of habitat loss, degradation, fragmentation among others. </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Linear </a:t>
            </a:r>
            <a:r>
              <a:rPr lang="en-US" sz="2800" dirty="0">
                <a:latin typeface="Times New Roman" panose="02020603050405020304" pitchFamily="18" charset="0"/>
                <a:cs typeface="Times New Roman" panose="02020603050405020304" pitchFamily="18" charset="0"/>
              </a:rPr>
              <a:t>infrastructure is vital for the community as it offers connectivity for the people. </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Ecological </a:t>
            </a:r>
            <a:r>
              <a:rPr lang="en-US" sz="2800" dirty="0">
                <a:latin typeface="Times New Roman" panose="02020603050405020304" pitchFamily="18" charset="0"/>
                <a:cs typeface="Times New Roman" panose="02020603050405020304" pitchFamily="18" charset="0"/>
              </a:rPr>
              <a:t>effects of roads and traffic on the adjacent habitats is rampant (Van der </a:t>
            </a:r>
            <a:r>
              <a:rPr lang="en-US" sz="2800" dirty="0" err="1">
                <a:latin typeface="Times New Roman" panose="02020603050405020304" pitchFamily="18" charset="0"/>
                <a:cs typeface="Times New Roman" panose="02020603050405020304" pitchFamily="18" charset="0"/>
              </a:rPr>
              <a:t>Ree</a:t>
            </a:r>
            <a:r>
              <a:rPr lang="en-US" sz="2800" dirty="0">
                <a:latin typeface="Times New Roman" panose="02020603050405020304" pitchFamily="18" charset="0"/>
                <a:cs typeface="Times New Roman" panose="02020603050405020304" pitchFamily="18" charset="0"/>
              </a:rPr>
              <a:t> et al., 2011).</a:t>
            </a:r>
          </a:p>
          <a:p>
            <a:endParaRPr lang="en-US" sz="28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3244" y="1020816"/>
            <a:ext cx="4104290" cy="4355225"/>
          </a:xfrm>
          <a:prstGeom prst="rect">
            <a:avLst/>
          </a:prstGeom>
        </p:spPr>
      </p:pic>
    </p:spTree>
    <p:extLst>
      <p:ext uri="{BB962C8B-B14F-4D97-AF65-F5344CB8AC3E}">
        <p14:creationId xmlns:p14="http://schemas.microsoft.com/office/powerpoint/2010/main" val="30730818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451945"/>
            <a:ext cx="8596668" cy="810009"/>
          </a:xfrm>
        </p:spPr>
        <p:txBody>
          <a:bodyPr>
            <a:normAutofit fontScale="90000"/>
          </a:bodyPr>
          <a:lstStyle/>
          <a:p>
            <a:pPr algn="ctr"/>
            <a:r>
              <a:rPr lang="en-US" sz="4400" b="1" dirty="0" smtClean="0">
                <a:solidFill>
                  <a:schemeClr val="tx1"/>
                </a:solidFill>
                <a:latin typeface="Times New Roman" panose="02020603050405020304" pitchFamily="18" charset="0"/>
                <a:cs typeface="Times New Roman" panose="02020603050405020304" pitchFamily="18" charset="0"/>
              </a:rPr>
              <a:t>IMPACTS ON WILDLIFE</a:t>
            </a:r>
            <a:r>
              <a:rPr lang="en-US" dirty="0"/>
              <a:t/>
            </a:r>
            <a:br>
              <a:rPr lang="en-US" dirty="0"/>
            </a:br>
            <a:endParaRPr lang="en-US" dirty="0"/>
          </a:p>
        </p:txBody>
      </p:sp>
      <p:sp>
        <p:nvSpPr>
          <p:cNvPr id="3" name="Content Placeholder 2"/>
          <p:cNvSpPr>
            <a:spLocks noGrp="1"/>
          </p:cNvSpPr>
          <p:nvPr>
            <p:ph idx="1"/>
          </p:nvPr>
        </p:nvSpPr>
        <p:spPr>
          <a:xfrm>
            <a:off x="677334" y="1419609"/>
            <a:ext cx="7000473" cy="4621753"/>
          </a:xfrm>
        </p:spPr>
        <p:txBody>
          <a:bodyPr>
            <a:normAutofit/>
          </a:bodyPr>
          <a:lstStyle/>
          <a:p>
            <a:r>
              <a:rPr lang="en-US" sz="2800" dirty="0">
                <a:latin typeface="Times New Roman" panose="02020603050405020304" pitchFamily="18" charset="0"/>
                <a:cs typeface="Times New Roman" panose="02020603050405020304" pitchFamily="18" charset="0"/>
              </a:rPr>
              <a:t>Vegetation adjacent to the roads infrastructure usually offers habitat and in some of the cases, the majority of the habitat. </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Wildlife </a:t>
            </a:r>
            <a:r>
              <a:rPr lang="en-US" sz="2800" dirty="0">
                <a:latin typeface="Times New Roman" panose="02020603050405020304" pitchFamily="18" charset="0"/>
                <a:cs typeface="Times New Roman" panose="02020603050405020304" pitchFamily="18" charset="0"/>
              </a:rPr>
              <a:t>that will use these surroundings will experience motor vehicle traffic noise and may be affected by it</a:t>
            </a:r>
            <a:r>
              <a:rPr lang="en-US" sz="2800" dirty="0" smtClean="0">
                <a:latin typeface="Times New Roman" panose="02020603050405020304" pitchFamily="18" charset="0"/>
                <a:cs typeface="Times New Roman" panose="02020603050405020304" pitchFamily="18" charset="0"/>
              </a:rPr>
              <a:t>.</a:t>
            </a:r>
          </a:p>
          <a:p>
            <a:r>
              <a:rPr lang="en-US" sz="2800" dirty="0" smtClean="0">
                <a:latin typeface="Times New Roman" panose="02020603050405020304" pitchFamily="18" charset="0"/>
                <a:cs typeface="Times New Roman" panose="02020603050405020304" pitchFamily="18" charset="0"/>
              </a:rPr>
              <a:t>Driving cars has been the cause of the death </a:t>
            </a:r>
            <a:r>
              <a:rPr lang="en-US" sz="2800" dirty="0">
                <a:latin typeface="Times New Roman" panose="02020603050405020304" pitchFamily="18" charset="0"/>
                <a:cs typeface="Times New Roman" panose="02020603050405020304" pitchFamily="18" charset="0"/>
              </a:rPr>
              <a:t> </a:t>
            </a:r>
            <a:r>
              <a:rPr lang="en-US" sz="2800" dirty="0" smtClean="0">
                <a:latin typeface="Times New Roman" panose="02020603050405020304" pitchFamily="18" charset="0"/>
                <a:cs typeface="Times New Roman" panose="02020603050405020304" pitchFamily="18" charset="0"/>
              </a:rPr>
              <a:t>for most animals</a:t>
            </a:r>
            <a:endParaRPr lang="en-US" sz="2800" dirty="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51228" y="1419609"/>
            <a:ext cx="4126560" cy="4271742"/>
          </a:xfrm>
          <a:prstGeom prst="rect">
            <a:avLst/>
          </a:prstGeom>
        </p:spPr>
      </p:pic>
    </p:spTree>
    <p:extLst>
      <p:ext uri="{BB962C8B-B14F-4D97-AF65-F5344CB8AC3E}">
        <p14:creationId xmlns:p14="http://schemas.microsoft.com/office/powerpoint/2010/main" val="10628673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03890"/>
          </a:xfrm>
        </p:spPr>
        <p:txBody>
          <a:bodyPr>
            <a:normAutofit fontScale="90000"/>
          </a:bodyPr>
          <a:lstStyle/>
          <a:p>
            <a:pPr algn="ctr"/>
            <a:r>
              <a:rPr lang="en-US" sz="4000" b="1" dirty="0" smtClean="0">
                <a:solidFill>
                  <a:schemeClr val="tx1"/>
                </a:solidFill>
                <a:latin typeface="Times New Roman" panose="02020603050405020304" pitchFamily="18" charset="0"/>
                <a:cs typeface="Times New Roman" panose="02020603050405020304" pitchFamily="18" charset="0"/>
              </a:rPr>
              <a:t>EFFECTS ON THE ENVIRONMENT</a:t>
            </a:r>
            <a:br>
              <a:rPr lang="en-US" sz="4000" b="1" dirty="0" smtClean="0">
                <a:solidFill>
                  <a:schemeClr val="tx1"/>
                </a:solidFill>
                <a:latin typeface="Times New Roman" panose="02020603050405020304" pitchFamily="18" charset="0"/>
                <a:cs typeface="Times New Roman" panose="02020603050405020304" pitchFamily="18" charset="0"/>
              </a:rPr>
            </a:br>
            <a:endParaRPr lang="en-US" sz="40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3" y="1986455"/>
            <a:ext cx="6716695" cy="4054907"/>
          </a:xfrm>
        </p:spPr>
        <p:txBody>
          <a:bodyPr>
            <a:normAutofit/>
          </a:bodyPr>
          <a:lstStyle/>
          <a:p>
            <a:pPr marL="0" indent="0" algn="ctr">
              <a:buNone/>
            </a:pPr>
            <a:r>
              <a:rPr lang="en-US" sz="3600" b="1" dirty="0">
                <a:latin typeface="Times New Roman" panose="02020603050405020304" pitchFamily="18" charset="0"/>
                <a:cs typeface="Times New Roman" panose="02020603050405020304" pitchFamily="18" charset="0"/>
              </a:rPr>
              <a:t>Global Warming</a:t>
            </a:r>
          </a:p>
          <a:p>
            <a:r>
              <a:rPr lang="en-US" sz="3200" dirty="0">
                <a:latin typeface="Times New Roman" panose="02020603050405020304" pitchFamily="18" charset="0"/>
                <a:cs typeface="Times New Roman" panose="02020603050405020304" pitchFamily="18" charset="0"/>
              </a:rPr>
              <a:t>Cars and trucks emit carbon dioxide and other numerous greenhouse gases contributing to 20 percent of the global warming pollution in the United States.</a:t>
            </a:r>
          </a:p>
          <a:p>
            <a:endParaRPr lang="en-US" sz="32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94028" y="1986455"/>
            <a:ext cx="4587764" cy="3831021"/>
          </a:xfrm>
          <a:prstGeom prst="rect">
            <a:avLst/>
          </a:prstGeom>
        </p:spPr>
      </p:pic>
    </p:spTree>
    <p:extLst>
      <p:ext uri="{BB962C8B-B14F-4D97-AF65-F5344CB8AC3E}">
        <p14:creationId xmlns:p14="http://schemas.microsoft.com/office/powerpoint/2010/main" val="124967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1306" y="183931"/>
            <a:ext cx="9381066" cy="1320800"/>
          </a:xfrm>
        </p:spPr>
        <p:txBody>
          <a:bodyPr>
            <a:normAutofit/>
          </a:bodyPr>
          <a:lstStyle/>
          <a:p>
            <a:pPr algn="ctr"/>
            <a:r>
              <a:rPr lang="en-US" b="1" dirty="0" smtClean="0">
                <a:solidFill>
                  <a:schemeClr val="tx1"/>
                </a:solidFill>
                <a:latin typeface="Times New Roman" panose="02020603050405020304" pitchFamily="18" charset="0"/>
                <a:cs typeface="Times New Roman" panose="02020603050405020304" pitchFamily="18" charset="0"/>
              </a:rPr>
              <a:t>EFFECTS OF THE ENVIRONMENT CONT:</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387367"/>
            <a:ext cx="9239176" cy="4653996"/>
          </a:xfrm>
        </p:spPr>
        <p:txBody>
          <a:bodyPr>
            <a:noAutofit/>
          </a:bodyPr>
          <a:lstStyle/>
          <a:p>
            <a:pPr marL="0" indent="0" algn="ctr">
              <a:buNone/>
            </a:pPr>
            <a:r>
              <a:rPr lang="en-US" sz="3600" b="1" dirty="0">
                <a:latin typeface="Times New Roman" panose="02020603050405020304" pitchFamily="18" charset="0"/>
                <a:cs typeface="Times New Roman" panose="02020603050405020304" pitchFamily="18" charset="0"/>
              </a:rPr>
              <a:t>Air, Soil and Water</a:t>
            </a:r>
          </a:p>
          <a:p>
            <a:r>
              <a:rPr lang="en-US" sz="3200" dirty="0">
                <a:latin typeface="Times New Roman" panose="02020603050405020304" pitchFamily="18" charset="0"/>
                <a:cs typeface="Times New Roman" panose="02020603050405020304" pitchFamily="18" charset="0"/>
              </a:rPr>
              <a:t>Nitrous Oxide from cars or vehicle emissions contributes significantly to the Ozone layer depletion.</a:t>
            </a:r>
          </a:p>
          <a:p>
            <a:r>
              <a:rPr lang="en-US" sz="3200" dirty="0">
                <a:latin typeface="Times New Roman" panose="02020603050405020304" pitchFamily="18" charset="0"/>
                <a:cs typeface="Times New Roman" panose="02020603050405020304" pitchFamily="18" charset="0"/>
              </a:rPr>
              <a:t>Nitrogen Dioxide and Sulfur dioxide mixes with water to form acid rain.</a:t>
            </a:r>
          </a:p>
          <a:p>
            <a:r>
              <a:rPr lang="en-US" sz="3200" dirty="0">
                <a:latin typeface="Times New Roman" panose="02020603050405020304" pitchFamily="18" charset="0"/>
                <a:cs typeface="Times New Roman" panose="02020603050405020304" pitchFamily="18" charset="0"/>
              </a:rPr>
              <a:t>Oil spills from the vehicles contaminate water </a:t>
            </a:r>
          </a:p>
          <a:p>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845285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4000" b="1" dirty="0" smtClean="0">
                <a:solidFill>
                  <a:schemeClr val="tx1"/>
                </a:solidFill>
                <a:latin typeface="Times New Roman" panose="02020603050405020304" pitchFamily="18" charset="0"/>
                <a:cs typeface="Times New Roman" panose="02020603050405020304" pitchFamily="18" charset="0"/>
              </a:rPr>
              <a:t>Statistics On The Effects On The Environment</a:t>
            </a:r>
            <a:r>
              <a:rPr lang="en-US" sz="4000" b="1" dirty="0">
                <a:latin typeface="Times New Roman" panose="02020603050405020304" pitchFamily="18" charset="0"/>
                <a:cs typeface="Times New Roman" panose="02020603050405020304" pitchFamily="18" charset="0"/>
              </a:rPr>
              <a:t/>
            </a:r>
            <a:br>
              <a:rPr lang="en-US" sz="4000" b="1" dirty="0">
                <a:latin typeface="Times New Roman" panose="02020603050405020304" pitchFamily="18" charset="0"/>
                <a:cs typeface="Times New Roman" panose="02020603050405020304" pitchFamily="18" charset="0"/>
              </a:rPr>
            </a:br>
            <a:endParaRPr lang="en-US" sz="40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930401"/>
            <a:ext cx="8352366" cy="4110962"/>
          </a:xfrm>
        </p:spPr>
        <p:txBody>
          <a:bodyPr>
            <a:noAutofit/>
          </a:bodyPr>
          <a:lstStyle/>
          <a:p>
            <a:r>
              <a:rPr lang="en-US" sz="2400" dirty="0" smtClean="0">
                <a:latin typeface="Times New Roman" panose="02020603050405020304" pitchFamily="18" charset="0"/>
                <a:cs typeface="Times New Roman" panose="02020603050405020304" pitchFamily="18" charset="0"/>
              </a:rPr>
              <a:t>In the year 2016, EPA showed that emission of green house gases from transportation in the United States amounted to averagely 28.5 percent of the total emissions of green house gases</a:t>
            </a:r>
            <a:r>
              <a:rPr lang="en-US" sz="2400" dirty="0">
                <a:latin typeface="Times New Roman" panose="02020603050405020304" pitchFamily="18" charset="0"/>
                <a:cs typeface="Times New Roman" panose="02020603050405020304" pitchFamily="18" charset="0"/>
              </a:rPr>
              <a:t> (United States Environmental Protection Agency, 2018)</a:t>
            </a:r>
            <a:r>
              <a:rPr lang="en-US" sz="2400" dirty="0" smtClean="0">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Research indicates that the number of animal killed in the United States is estimated to be 1 million every day</a:t>
            </a:r>
            <a:r>
              <a:rPr lang="en-US" sz="2400" dirty="0">
                <a:latin typeface="Times New Roman" panose="02020603050405020304" pitchFamily="18" charset="0"/>
                <a:cs typeface="Times New Roman" panose="02020603050405020304" pitchFamily="18" charset="0"/>
              </a:rPr>
              <a:t> </a:t>
            </a:r>
            <a:r>
              <a:rPr lang="en-US" sz="2400" dirty="0" smtClean="0">
                <a:latin typeface="Times New Roman" panose="02020603050405020304" pitchFamily="18" charset="0"/>
                <a:cs typeface="Times New Roman" panose="02020603050405020304" pitchFamily="18" charset="0"/>
              </a:rPr>
              <a:t>(Seiler </a:t>
            </a:r>
            <a:r>
              <a:rPr lang="en-US" sz="2400" dirty="0">
                <a:latin typeface="Times New Roman" panose="02020603050405020304" pitchFamily="18" charset="0"/>
                <a:cs typeface="Times New Roman" panose="02020603050405020304" pitchFamily="18" charset="0"/>
              </a:rPr>
              <a:t>&amp; </a:t>
            </a:r>
            <a:r>
              <a:rPr lang="en-US" sz="2400" dirty="0" err="1" smtClean="0">
                <a:latin typeface="Times New Roman" panose="02020603050405020304" pitchFamily="18" charset="0"/>
                <a:cs typeface="Times New Roman" panose="02020603050405020304" pitchFamily="18" charset="0"/>
              </a:rPr>
              <a:t>Helldin</a:t>
            </a:r>
            <a:r>
              <a:rPr lang="en-US" sz="2400" dirty="0" smtClean="0">
                <a:latin typeface="Times New Roman" panose="02020603050405020304" pitchFamily="18" charset="0"/>
                <a:cs typeface="Times New Roman" panose="02020603050405020304" pitchFamily="18" charset="0"/>
              </a:rPr>
              <a:t>, 2006).</a:t>
            </a:r>
          </a:p>
          <a:p>
            <a:r>
              <a:rPr lang="en-US" sz="2400" dirty="0" smtClean="0">
                <a:latin typeface="Times New Roman" panose="02020603050405020304" pitchFamily="18" charset="0"/>
                <a:cs typeface="Times New Roman" panose="02020603050405020304" pitchFamily="18" charset="0"/>
              </a:rPr>
              <a:t>Over 350,000 to 27 million birds have been killed in the European roads each year </a:t>
            </a:r>
            <a:r>
              <a:rPr lang="pl-PL" sz="2400" dirty="0">
                <a:latin typeface="Times New Roman" panose="02020603050405020304" pitchFamily="18" charset="0"/>
                <a:cs typeface="Times New Roman" panose="02020603050405020304" pitchFamily="18" charset="0"/>
              </a:rPr>
              <a:t>(Erritzoe, Mazgajski, &amp; Rejt, </a:t>
            </a:r>
            <a:r>
              <a:rPr lang="pl-PL" sz="2400" dirty="0" smtClean="0">
                <a:latin typeface="Times New Roman" panose="02020603050405020304" pitchFamily="18" charset="0"/>
                <a:cs typeface="Times New Roman" panose="02020603050405020304" pitchFamily="18" charset="0"/>
              </a:rPr>
              <a:t>2003</a:t>
            </a:r>
            <a:r>
              <a:rPr lang="en-US" sz="2400" dirty="0">
                <a:latin typeface="Times New Roman" panose="02020603050405020304" pitchFamily="18" charset="0"/>
                <a:cs typeface="Times New Roman" panose="02020603050405020304" pitchFamily="18" charset="0"/>
              </a:rPr>
              <a:t>)</a:t>
            </a:r>
            <a:r>
              <a:rPr lang="en-US" sz="2400" dirty="0" smtClean="0">
                <a:latin typeface="Times New Roman" panose="02020603050405020304" pitchFamily="18" charset="0"/>
                <a:cs typeface="Times New Roman" panose="02020603050405020304" pitchFamily="18" charset="0"/>
              </a:rPr>
              <a:t>.</a:t>
            </a:r>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29700" y="1930400"/>
            <a:ext cx="3162300" cy="3177628"/>
          </a:xfrm>
          <a:prstGeom prst="rect">
            <a:avLst/>
          </a:prstGeom>
        </p:spPr>
      </p:pic>
    </p:spTree>
    <p:extLst>
      <p:ext uri="{BB962C8B-B14F-4D97-AF65-F5344CB8AC3E}">
        <p14:creationId xmlns:p14="http://schemas.microsoft.com/office/powerpoint/2010/main" val="1204746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tx1"/>
                </a:solidFill>
                <a:latin typeface="Times New Roman" panose="02020603050405020304" pitchFamily="18" charset="0"/>
                <a:cs typeface="Times New Roman" panose="02020603050405020304" pitchFamily="18" charset="0"/>
              </a:rPr>
              <a:t>Action To Decrease The Impact On The Environment</a:t>
            </a:r>
            <a:endParaRPr lang="en-US" sz="4000"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2160589"/>
            <a:ext cx="7473438" cy="3880773"/>
          </a:xfrm>
        </p:spPr>
        <p:txBody>
          <a:bodyPr>
            <a:noAutofit/>
          </a:bodyPr>
          <a:lstStyle/>
          <a:p>
            <a:r>
              <a:rPr lang="en-US" sz="2400" dirty="0">
                <a:latin typeface="Times New Roman" panose="02020603050405020304" pitchFamily="18" charset="0"/>
                <a:cs typeface="Times New Roman" panose="02020603050405020304" pitchFamily="18" charset="0"/>
              </a:rPr>
              <a:t>Use of electric, hybrid and clean fuel efficient motor vehicles rather than using the old and poor serviced vehicles reduces the environmental impacts.</a:t>
            </a:r>
          </a:p>
          <a:p>
            <a:r>
              <a:rPr lang="en-US" sz="2400" dirty="0">
                <a:latin typeface="Times New Roman" panose="02020603050405020304" pitchFamily="18" charset="0"/>
                <a:cs typeface="Times New Roman" panose="02020603050405020304" pitchFamily="18" charset="0"/>
              </a:rPr>
              <a:t>Car-pooling is another strategy of reducing environmental impact. Using public means of transport instead of using personal cars also reduced the impact greatly.</a:t>
            </a:r>
          </a:p>
          <a:p>
            <a:r>
              <a:rPr lang="en-US" sz="2400" dirty="0">
                <a:latin typeface="Times New Roman" panose="02020603050405020304" pitchFamily="18" charset="0"/>
                <a:cs typeface="Times New Roman" panose="02020603050405020304" pitchFamily="18" charset="0"/>
              </a:rPr>
              <a:t>Changing driving habits</a:t>
            </a:r>
          </a:p>
          <a:p>
            <a:endParaRPr lang="en-US" sz="24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71490" y="2160589"/>
            <a:ext cx="3594538" cy="3325811"/>
          </a:xfrm>
          <a:prstGeom prst="rect">
            <a:avLst/>
          </a:prstGeom>
        </p:spPr>
      </p:pic>
    </p:spTree>
    <p:extLst>
      <p:ext uri="{BB962C8B-B14F-4D97-AF65-F5344CB8AC3E}">
        <p14:creationId xmlns:p14="http://schemas.microsoft.com/office/powerpoint/2010/main" val="294810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966952"/>
          </a:xfrm>
        </p:spPr>
        <p:txBody>
          <a:bodyPr>
            <a:normAutofit fontScale="90000"/>
          </a:bodyPr>
          <a:lstStyle/>
          <a:p>
            <a:pPr algn="ctr"/>
            <a:r>
              <a:rPr lang="en-US" sz="4000" b="1" dirty="0" smtClean="0">
                <a:solidFill>
                  <a:schemeClr val="tx1"/>
                </a:solidFill>
                <a:latin typeface="Times New Roman" panose="02020603050405020304" pitchFamily="18" charset="0"/>
                <a:cs typeface="Times New Roman" panose="02020603050405020304" pitchFamily="18" charset="0"/>
              </a:rPr>
              <a:t>CONCLUSION</a:t>
            </a:r>
            <a:r>
              <a:rPr lang="en-US" dirty="0"/>
              <a:t/>
            </a:r>
            <a:br>
              <a:rPr lang="en-US" dirty="0"/>
            </a:br>
            <a:endParaRPr lang="en-US" dirty="0"/>
          </a:p>
        </p:txBody>
      </p:sp>
      <p:sp>
        <p:nvSpPr>
          <p:cNvPr id="3" name="Content Placeholder 2"/>
          <p:cNvSpPr>
            <a:spLocks noGrp="1"/>
          </p:cNvSpPr>
          <p:nvPr>
            <p:ph idx="1"/>
          </p:nvPr>
        </p:nvSpPr>
        <p:spPr>
          <a:xfrm>
            <a:off x="850754" y="1782216"/>
            <a:ext cx="8596668" cy="3880773"/>
          </a:xfrm>
        </p:spPr>
        <p:txBody>
          <a:bodyPr>
            <a:noAutofit/>
          </a:bodyPr>
          <a:lstStyle/>
          <a:p>
            <a:r>
              <a:rPr lang="en-US" sz="2400" dirty="0" smtClean="0">
                <a:latin typeface="Times New Roman" panose="02020603050405020304" pitchFamily="18" charset="0"/>
                <a:cs typeface="Times New Roman" panose="02020603050405020304" pitchFamily="18" charset="0"/>
              </a:rPr>
              <a:t>In </a:t>
            </a:r>
            <a:r>
              <a:rPr lang="en-US" sz="2400" dirty="0">
                <a:latin typeface="Times New Roman" panose="02020603050405020304" pitchFamily="18" charset="0"/>
                <a:cs typeface="Times New Roman" panose="02020603050405020304" pitchFamily="18" charset="0"/>
              </a:rPr>
              <a:t>as much as we may not avoid or replace our locomotive ability as humans, we, however, need to change some of the habits to make our environment better</a:t>
            </a:r>
            <a:r>
              <a:rPr lang="en-US" sz="2400" dirty="0" smtClean="0">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Driving vehicles has impacts on animal's habitats, global warming and pollution to water, air and soil among others.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Strategies </a:t>
            </a:r>
            <a:r>
              <a:rPr lang="en-US" sz="2400" dirty="0">
                <a:latin typeface="Times New Roman" panose="02020603050405020304" pitchFamily="18" charset="0"/>
                <a:cs typeface="Times New Roman" panose="02020603050405020304" pitchFamily="18" charset="0"/>
              </a:rPr>
              <a:t>to reduce the impact would use of electric and hybrid vehicles and use of other modes of transportation such as public means transportation and carpooling.</a:t>
            </a: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02337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0"/>
            <a:ext cx="8596668" cy="614855"/>
          </a:xfrm>
        </p:spPr>
        <p:txBody>
          <a:bodyPr>
            <a:normAutofit fontScale="90000"/>
          </a:bodyPr>
          <a:lstStyle/>
          <a:p>
            <a:pPr algn="ctr"/>
            <a:r>
              <a:rPr lang="en-US" b="1" dirty="0">
                <a:solidFill>
                  <a:schemeClr val="tx1"/>
                </a:solidFill>
                <a:latin typeface="Times New Roman" panose="02020603050405020304" pitchFamily="18" charset="0"/>
                <a:cs typeface="Times New Roman" panose="02020603050405020304" pitchFamily="18" charset="0"/>
              </a:rPr>
              <a:t>References</a:t>
            </a:r>
            <a:r>
              <a:rPr lang="en-US" dirty="0"/>
              <a:t/>
            </a:r>
            <a:br>
              <a:rPr lang="en-US" dirty="0"/>
            </a:br>
            <a:endParaRPr lang="en-US" dirty="0"/>
          </a:p>
        </p:txBody>
      </p:sp>
      <p:sp>
        <p:nvSpPr>
          <p:cNvPr id="3" name="Content Placeholder 2"/>
          <p:cNvSpPr>
            <a:spLocks noGrp="1"/>
          </p:cNvSpPr>
          <p:nvPr>
            <p:ph idx="1"/>
          </p:nvPr>
        </p:nvSpPr>
        <p:spPr>
          <a:xfrm>
            <a:off x="677334" y="614855"/>
            <a:ext cx="9664846" cy="5817476"/>
          </a:xfrm>
        </p:spPr>
        <p:txBody>
          <a:bodyPr>
            <a:noAutofit/>
          </a:bodyPr>
          <a:lstStyle/>
          <a:p>
            <a:r>
              <a:rPr lang="en-US" sz="2000" dirty="0" err="1">
                <a:latin typeface="Times New Roman" panose="02020603050405020304" pitchFamily="18" charset="0"/>
                <a:cs typeface="Times New Roman" panose="02020603050405020304" pitchFamily="18" charset="0"/>
              </a:rPr>
              <a:t>Erritzoe</a:t>
            </a:r>
            <a:r>
              <a:rPr lang="en-US" sz="2000" dirty="0">
                <a:latin typeface="Times New Roman" panose="02020603050405020304" pitchFamily="18" charset="0"/>
                <a:cs typeface="Times New Roman" panose="02020603050405020304" pitchFamily="18" charset="0"/>
              </a:rPr>
              <a:t>, J., </a:t>
            </a:r>
            <a:r>
              <a:rPr lang="en-US" sz="2000" dirty="0" err="1">
                <a:latin typeface="Times New Roman" panose="02020603050405020304" pitchFamily="18" charset="0"/>
                <a:cs typeface="Times New Roman" panose="02020603050405020304" pitchFamily="18" charset="0"/>
              </a:rPr>
              <a:t>Mazgajski</a:t>
            </a:r>
            <a:r>
              <a:rPr lang="en-US" sz="2000" dirty="0">
                <a:latin typeface="Times New Roman" panose="02020603050405020304" pitchFamily="18" charset="0"/>
                <a:cs typeface="Times New Roman" panose="02020603050405020304" pitchFamily="18" charset="0"/>
              </a:rPr>
              <a:t>, T. D., &amp; </a:t>
            </a:r>
            <a:r>
              <a:rPr lang="en-US" sz="2000" dirty="0" err="1">
                <a:latin typeface="Times New Roman" panose="02020603050405020304" pitchFamily="18" charset="0"/>
                <a:cs typeface="Times New Roman" panose="02020603050405020304" pitchFamily="18" charset="0"/>
              </a:rPr>
              <a:t>Rejt</a:t>
            </a:r>
            <a:r>
              <a:rPr lang="en-US" sz="2000" dirty="0">
                <a:latin typeface="Times New Roman" panose="02020603050405020304" pitchFamily="18" charset="0"/>
                <a:cs typeface="Times New Roman" panose="02020603050405020304" pitchFamily="18" charset="0"/>
              </a:rPr>
              <a:t>, Ł. (2003). Bird Casualties on European Roads — A Review. </a:t>
            </a:r>
            <a:r>
              <a:rPr lang="en-US" sz="2000" i="1" dirty="0" err="1">
                <a:latin typeface="Times New Roman" panose="02020603050405020304" pitchFamily="18" charset="0"/>
                <a:cs typeface="Times New Roman" panose="02020603050405020304" pitchFamily="18" charset="0"/>
              </a:rPr>
              <a:t>Acta</a:t>
            </a:r>
            <a:r>
              <a:rPr lang="en-US" sz="2000" i="1" dirty="0">
                <a:latin typeface="Times New Roman" panose="02020603050405020304" pitchFamily="18" charset="0"/>
                <a:cs typeface="Times New Roman" panose="02020603050405020304" pitchFamily="18" charset="0"/>
              </a:rPr>
              <a:t> </a:t>
            </a:r>
            <a:r>
              <a:rPr lang="en-US" sz="2000" i="1" dirty="0" err="1">
                <a:latin typeface="Times New Roman" panose="02020603050405020304" pitchFamily="18" charset="0"/>
                <a:cs typeface="Times New Roman" panose="02020603050405020304" pitchFamily="18" charset="0"/>
              </a:rPr>
              <a:t>Ornithologica</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38</a:t>
            </a:r>
            <a:r>
              <a:rPr lang="en-US" sz="2000" dirty="0">
                <a:latin typeface="Times New Roman" panose="02020603050405020304" pitchFamily="18" charset="0"/>
                <a:cs typeface="Times New Roman" panose="02020603050405020304" pitchFamily="18" charset="0"/>
              </a:rPr>
              <a:t>(2), 77-93. </a:t>
            </a:r>
            <a:r>
              <a:rPr lang="en-US" sz="2000" dirty="0" smtClean="0">
                <a:latin typeface="Times New Roman" panose="02020603050405020304" pitchFamily="18" charset="0"/>
                <a:cs typeface="Times New Roman" panose="02020603050405020304" pitchFamily="18" charset="0"/>
              </a:rPr>
              <a:t>doi:10.3161/068.038.0204</a:t>
            </a:r>
            <a:endParaRPr lang="en-US" sz="2000" dirty="0">
              <a:latin typeface="Times New Roman" panose="02020603050405020304" pitchFamily="18" charset="0"/>
              <a:cs typeface="Times New Roman" panose="02020603050405020304" pitchFamily="18" charset="0"/>
            </a:endParaRPr>
          </a:p>
          <a:p>
            <a:r>
              <a:rPr lang="en-US" sz="2000" dirty="0" smtClean="0">
                <a:latin typeface="Times New Roman" panose="02020603050405020304" pitchFamily="18" charset="0"/>
                <a:cs typeface="Times New Roman" panose="02020603050405020304" pitchFamily="18" charset="0"/>
              </a:rPr>
              <a:t>Green</a:t>
            </a:r>
            <a:r>
              <a:rPr lang="en-US" sz="2000" dirty="0">
                <a:latin typeface="Times New Roman" panose="02020603050405020304" pitchFamily="18" charset="0"/>
                <a:cs typeface="Times New Roman" panose="02020603050405020304" pitchFamily="18" charset="0"/>
              </a:rPr>
              <a:t>, J. (2018, March 13). Effects of Car Pollutants on the Environment. Retrieved from https://sciencing.com/effects-car-pollutants-environment-23581.html</a:t>
            </a:r>
          </a:p>
          <a:p>
            <a:r>
              <a:rPr lang="en-US" sz="2000" dirty="0">
                <a:latin typeface="Times New Roman" panose="02020603050405020304" pitchFamily="18" charset="0"/>
                <a:cs typeface="Times New Roman" panose="02020603050405020304" pitchFamily="18" charset="0"/>
              </a:rPr>
              <a:t>Parris, K. M., &amp; Schneider, A. (2009). Impacts of Traffic Noise and Traffic Volume on Birds of Roadside Habitats. </a:t>
            </a:r>
            <a:r>
              <a:rPr lang="en-US" sz="2000" i="1" dirty="0">
                <a:latin typeface="Times New Roman" panose="02020603050405020304" pitchFamily="18" charset="0"/>
                <a:cs typeface="Times New Roman" panose="02020603050405020304" pitchFamily="18" charset="0"/>
              </a:rPr>
              <a:t>Ecology and Society</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14</a:t>
            </a:r>
            <a:r>
              <a:rPr lang="en-US" sz="2000" dirty="0">
                <a:latin typeface="Times New Roman" panose="02020603050405020304" pitchFamily="18" charset="0"/>
                <a:cs typeface="Times New Roman" panose="02020603050405020304" pitchFamily="18" charset="0"/>
              </a:rPr>
              <a:t>(1). </a:t>
            </a:r>
            <a:r>
              <a:rPr lang="en-US" sz="2000" dirty="0" smtClean="0">
                <a:latin typeface="Times New Roman" panose="02020603050405020304" pitchFamily="18" charset="0"/>
                <a:cs typeface="Times New Roman" panose="02020603050405020304" pitchFamily="18" charset="0"/>
              </a:rPr>
              <a:t>doi:10.5751/es-02761-140129</a:t>
            </a:r>
          </a:p>
          <a:p>
            <a:r>
              <a:rPr lang="en-US" sz="2000" dirty="0">
                <a:latin typeface="Times New Roman" panose="02020603050405020304" pitchFamily="18" charset="0"/>
                <a:cs typeface="Times New Roman" panose="02020603050405020304" pitchFamily="18" charset="0"/>
              </a:rPr>
              <a:t>Seiler, A., &amp; </a:t>
            </a:r>
            <a:r>
              <a:rPr lang="en-US" sz="2000" dirty="0" err="1">
                <a:latin typeface="Times New Roman" panose="02020603050405020304" pitchFamily="18" charset="0"/>
                <a:cs typeface="Times New Roman" panose="02020603050405020304" pitchFamily="18" charset="0"/>
              </a:rPr>
              <a:t>Helldin</a:t>
            </a:r>
            <a:r>
              <a:rPr lang="en-US" sz="2000" dirty="0">
                <a:latin typeface="Times New Roman" panose="02020603050405020304" pitchFamily="18" charset="0"/>
                <a:cs typeface="Times New Roman" panose="02020603050405020304" pitchFamily="18" charset="0"/>
              </a:rPr>
              <a:t>, J. O. (2006). Mortality in wildlife due to transportation. </a:t>
            </a:r>
            <a:r>
              <a:rPr lang="en-US" sz="2000" i="1" dirty="0">
                <a:latin typeface="Times New Roman" panose="02020603050405020304" pitchFamily="18" charset="0"/>
                <a:cs typeface="Times New Roman" panose="02020603050405020304" pitchFamily="18" charset="0"/>
              </a:rPr>
              <a:t>The Ecology of Transportation: Managing Mobility for the Environment</a:t>
            </a:r>
            <a:r>
              <a:rPr lang="en-US" sz="2000" dirty="0">
                <a:latin typeface="Times New Roman" panose="02020603050405020304" pitchFamily="18" charset="0"/>
                <a:cs typeface="Times New Roman" panose="02020603050405020304" pitchFamily="18" charset="0"/>
              </a:rPr>
              <a:t>, 165-189. </a:t>
            </a:r>
            <a:r>
              <a:rPr lang="en-US" sz="2000" dirty="0" smtClean="0">
                <a:latin typeface="Times New Roman" panose="02020603050405020304" pitchFamily="18" charset="0"/>
                <a:cs typeface="Times New Roman" panose="02020603050405020304" pitchFamily="18" charset="0"/>
              </a:rPr>
              <a:t>doi:10.1007/1-4020-4504-2_8</a:t>
            </a:r>
          </a:p>
          <a:p>
            <a:r>
              <a:rPr lang="en-US" sz="2000" dirty="0">
                <a:latin typeface="Times New Roman" panose="02020603050405020304" pitchFamily="18" charset="0"/>
                <a:cs typeface="Times New Roman" panose="02020603050405020304" pitchFamily="18" charset="0"/>
              </a:rPr>
              <a:t>United States Environmental Protection Agency. (2018, October 9). Sources of Greenhouse Gas Emissions. Retrieved from https://www.epa.gov/ghgemissions/sources-greenhouse-gas-emissions</a:t>
            </a:r>
          </a:p>
          <a:p>
            <a:r>
              <a:rPr lang="en-US" sz="2000" dirty="0">
                <a:latin typeface="Times New Roman" panose="02020603050405020304" pitchFamily="18" charset="0"/>
                <a:cs typeface="Times New Roman" panose="02020603050405020304" pitchFamily="18" charset="0"/>
              </a:rPr>
              <a:t>Van der </a:t>
            </a:r>
            <a:r>
              <a:rPr lang="en-US" sz="2000" dirty="0" err="1">
                <a:latin typeface="Times New Roman" panose="02020603050405020304" pitchFamily="18" charset="0"/>
                <a:cs typeface="Times New Roman" panose="02020603050405020304" pitchFamily="18" charset="0"/>
              </a:rPr>
              <a:t>Ree</a:t>
            </a:r>
            <a:r>
              <a:rPr lang="en-US" sz="2000" dirty="0">
                <a:latin typeface="Times New Roman" panose="02020603050405020304" pitchFamily="18" charset="0"/>
                <a:cs typeface="Times New Roman" panose="02020603050405020304" pitchFamily="18" charset="0"/>
              </a:rPr>
              <a:t>, R., Jaeger, J. A., Van der Grift, E. A., &amp; Clevenger, A. P. (2011). Effects of Roads and Traffic on Wildlife Populations and Landscape Function: Road Ecology is Moving toward Larger Scales. Ecology and Society, 16(1). doi:10.5751/es-03982-160148</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0076304"/>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55</TotalTime>
  <Words>1006</Words>
  <Application>Microsoft Office PowerPoint</Application>
  <PresentationFormat>Widescreen</PresentationFormat>
  <Paragraphs>70</Paragraphs>
  <Slides>13</Slides>
  <Notes>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Calibri</vt:lpstr>
      <vt:lpstr>Times New Roman</vt:lpstr>
      <vt:lpstr>Trebuchet MS</vt:lpstr>
      <vt:lpstr>Wingdings 3</vt:lpstr>
      <vt:lpstr>Facet</vt:lpstr>
      <vt:lpstr>PowerPoint Presentation</vt:lpstr>
      <vt:lpstr>INTRODUCTION</vt:lpstr>
      <vt:lpstr>EVERYDAY ACTIVITY</vt:lpstr>
      <vt:lpstr>REASONS FOR CHOOSING THE DRIVING VEHICLES</vt:lpstr>
      <vt:lpstr>RATIONALE FOR THE ACTIVITY </vt:lpstr>
      <vt:lpstr>DISRUPTION TO HABITAT </vt:lpstr>
      <vt:lpstr>IMPACTS ON WILDLIFE </vt:lpstr>
      <vt:lpstr>EFFECTS ON THE ENVIRONMENT </vt:lpstr>
      <vt:lpstr>EFFECTS OF THE ENVIRONMENT CONT:</vt:lpstr>
      <vt:lpstr>Statistics On The Effects On The Environment </vt:lpstr>
      <vt:lpstr>Action To Decrease The Impact On The Environment</vt:lpstr>
      <vt:lpstr>CONCLUSION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wisdom edwin</dc:creator>
  <cp:lastModifiedBy>hp15</cp:lastModifiedBy>
  <cp:revision>7</cp:revision>
  <dcterms:created xsi:type="dcterms:W3CDTF">2019-03-22T03:51:14Z</dcterms:created>
  <dcterms:modified xsi:type="dcterms:W3CDTF">2019-03-22T05:10:54Z</dcterms:modified>
</cp:coreProperties>
</file>